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317" r:id="rId3"/>
    <p:sldId id="286" r:id="rId4"/>
    <p:sldId id="326" r:id="rId5"/>
    <p:sldId id="327" r:id="rId6"/>
    <p:sldId id="302" r:id="rId7"/>
    <p:sldId id="303" r:id="rId8"/>
    <p:sldId id="325" r:id="rId9"/>
    <p:sldId id="311" r:id="rId10"/>
    <p:sldId id="322" r:id="rId11"/>
    <p:sldId id="323" r:id="rId12"/>
    <p:sldId id="324" r:id="rId13"/>
    <p:sldId id="315" r:id="rId14"/>
    <p:sldId id="328" r:id="rId15"/>
    <p:sldId id="318" r:id="rId16"/>
    <p:sldId id="319" r:id="rId17"/>
    <p:sldId id="320" r:id="rId18"/>
    <p:sldId id="330" r:id="rId19"/>
    <p:sldId id="331" r:id="rId20"/>
    <p:sldId id="32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74CD1-445A-49EE-93F6-1C1AA1F276EF}" v="749" dt="2021-09-07T20:18:06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3" autoAdjust="0"/>
    <p:restoredTop sz="93810" autoAdjust="0"/>
  </p:normalViewPr>
  <p:slideViewPr>
    <p:cSldViewPr snapToGrid="0" showGuides="1">
      <p:cViewPr varScale="1">
        <p:scale>
          <a:sx n="114" d="100"/>
          <a:sy n="114" d="100"/>
        </p:scale>
        <p:origin x="29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Project 2: Sentiment Analysis Using Python API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Jordan Candido, Bailey Carlson, Wesley Osborne, Lucas Nardy, Ashweej Shenoy</a:t>
            </a:r>
          </a:p>
        </p:txBody>
      </p:sp>
      <p:sp>
        <p:nvSpPr>
          <p:cNvPr id="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6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C14C-FABC-42AE-989F-3AF59029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LunarCrush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C1684A-3F8B-4BD5-AE7D-8FFFA4D9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3E9BF81C-8DBE-45EF-A199-38DDFE16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35" y="1362015"/>
            <a:ext cx="11022978" cy="47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009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2B62-BBBE-425C-91E6-31250C57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Social Media Sentiment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4651FD-64AE-49FD-80C4-FA7F94EB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6661DAAA-F89A-40A1-9644-798ECE258E76}"/>
              </a:ext>
            </a:extLst>
          </p:cNvPr>
          <p:cNvSpPr txBox="1">
            <a:spLocks/>
          </p:cNvSpPr>
          <p:nvPr/>
        </p:nvSpPr>
        <p:spPr>
          <a:xfrm>
            <a:off x="597431" y="1933452"/>
            <a:ext cx="5346700" cy="43815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dirty="0"/>
              <a:t>“Doge is mooning” 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dirty="0"/>
              <a:t>Bullish</a:t>
            </a:r>
            <a:endParaRPr lang="en-US" dirty="0">
              <a:cs typeface="Calibri Light"/>
            </a:endParaRPr>
          </a:p>
          <a:p>
            <a:pPr marL="342900" indent="-342900">
              <a:lnSpc>
                <a:spcPct val="150000"/>
              </a:lnSpc>
            </a:pPr>
            <a:r>
              <a:rPr lang="en-US" dirty="0"/>
              <a:t>”ETH is getting REKT” </a:t>
            </a:r>
            <a:endParaRPr lang="en-US" dirty="0">
              <a:cs typeface="Calibri Light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en-US" dirty="0"/>
              <a:t>Bearish</a:t>
            </a:r>
            <a:endParaRPr lang="en-US" dirty="0">
              <a:cs typeface="Calibri Light"/>
            </a:endParaRPr>
          </a:p>
          <a:p>
            <a:pPr marL="342900" indent="-342900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”BTC Shorts are getting REKT”</a:t>
            </a:r>
            <a:endParaRPr lang="en-US" b="1" dirty="0">
              <a:solidFill>
                <a:srgbClr val="FF0000"/>
              </a:solidFill>
              <a:cs typeface="Calibri Light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Bearish</a:t>
            </a:r>
            <a:endParaRPr lang="en-US" b="1" dirty="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16" name="Picture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A480A45E-51A1-42C5-AC64-773D0A234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4" b="4814"/>
          <a:stretch/>
        </p:blipFill>
        <p:spPr>
          <a:xfrm>
            <a:off x="6096028" y="1570022"/>
            <a:ext cx="5795904" cy="47402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070476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D2B6-124A-46FC-90F6-6B836C4D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Social Media Sentiment 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8B19B-F867-4472-9039-483506AC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84D0924-4337-4021-9961-E2E6372D2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25" y="1017184"/>
            <a:ext cx="10398076" cy="556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484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C7D7-41FD-4FE5-BDC2-50CC4287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Tweepy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4049E-D0AE-4F26-BEF3-96DFC209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304777-CDFE-437A-BA78-5D3A3FBEA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5" y="1300859"/>
            <a:ext cx="7833964" cy="3953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B76366-450D-4F03-AAA5-EF8F7A25BA1B}"/>
              </a:ext>
            </a:extLst>
          </p:cNvPr>
          <p:cNvSpPr txBox="1"/>
          <p:nvPr/>
        </p:nvSpPr>
        <p:spPr>
          <a:xfrm>
            <a:off x="8627327" y="2113156"/>
            <a:ext cx="2743200" cy="8803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Python library for accessing the Twitter API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96F2C5-0950-4BA8-82C9-E719C690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301" y="4951649"/>
            <a:ext cx="2676063" cy="127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7062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1BCF-C2B1-41E4-BB1C-619BCE4C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Tweepy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4F9A4F-B698-49B9-BDB3-9DFB0EBE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85114C-4658-42F7-BBB3-336D91E5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7" y="1406797"/>
            <a:ext cx="8075110" cy="2292273"/>
          </a:xfrm>
          <a:prstGeom prst="rect">
            <a:avLst/>
          </a:prstGeom>
        </p:spPr>
      </p:pic>
      <p:pic>
        <p:nvPicPr>
          <p:cNvPr id="13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16AC42E4-011E-40EA-9E38-298B24842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7" y="3699302"/>
            <a:ext cx="8067907" cy="1039153"/>
          </a:xfrm>
          <a:prstGeom prst="rect">
            <a:avLst/>
          </a:prstGeom>
        </p:spPr>
      </p:pic>
      <p:pic>
        <p:nvPicPr>
          <p:cNvPr id="15" name="Picture 7" descr="Table&#10;&#10;Description automatically generated">
            <a:extLst>
              <a:ext uri="{FF2B5EF4-FFF2-40B4-BE49-F238E27FC236}">
                <a16:creationId xmlns:a16="http://schemas.microsoft.com/office/drawing/2014/main" id="{D2423196-7899-4C0A-B4F7-D508DAB42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98" y="4743416"/>
            <a:ext cx="8114370" cy="11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153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D10-0C15-4423-B94B-F6E238A2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Emoji 1.4.2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8F9F97-25E2-4092-A669-0C47AA18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210E640D-9DCB-4713-8BEF-57AE83B11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4" y="1397192"/>
            <a:ext cx="7408127" cy="405432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7AB3E8F-02E6-4909-8920-920B506D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063884"/>
            <a:ext cx="6246540" cy="395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755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F225-5B00-48F2-A26E-C1C4DECF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Subjectivity and Polarity Scores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8F2147-0B6E-48F9-9A76-B4E6D275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pic>
        <p:nvPicPr>
          <p:cNvPr id="14" name="Picture 14" descr="Text, table&#10;&#10;Description automatically generated">
            <a:extLst>
              <a:ext uri="{FF2B5EF4-FFF2-40B4-BE49-F238E27FC236}">
                <a16:creationId xmlns:a16="http://schemas.microsoft.com/office/drawing/2014/main" id="{44044362-6C5F-45CA-A67B-33D69109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8" y="1156749"/>
            <a:ext cx="11552662" cy="513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4736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5684-6A95-4E00-A11B-C27FC75B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Subjectivity and Polarity Scores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E56BC-1C16-47FF-98FE-867AEF49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644FB28D-2D2A-45A5-AE4B-DF877D16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60" y="5443589"/>
            <a:ext cx="3514493" cy="114684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6582997-0E8B-4FBC-B44A-767545561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72" y="1215129"/>
            <a:ext cx="4843346" cy="423259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43BD0D5-DF43-4D4C-BE52-D1698F7D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86" y="1103274"/>
            <a:ext cx="4769005" cy="55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3046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5684-6A95-4E00-A11B-C27FC75B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Glassnode and On-chain Metrics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E56BC-1C16-47FF-98FE-867AEF49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Histogram&#10;&#10;Description automatically generated">
            <a:extLst>
              <a:ext uri="{FF2B5EF4-FFF2-40B4-BE49-F238E27FC236}">
                <a16:creationId xmlns:a16="http://schemas.microsoft.com/office/drawing/2014/main" id="{B7041251-140F-7141-B809-9A1ED082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5904236" cy="384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2BEAE-FBBC-9C43-A857-64F7F5D4F282}"/>
              </a:ext>
            </a:extLst>
          </p:cNvPr>
          <p:cNvSpPr txBox="1"/>
          <p:nvPr/>
        </p:nvSpPr>
        <p:spPr>
          <a:xfrm>
            <a:off x="6698255" y="1123720"/>
            <a:ext cx="425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 address created on the BTC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be used in conjunction to confirm trends and identify ”Euphoria”</a:t>
            </a:r>
          </a:p>
        </p:txBody>
      </p:sp>
      <p:pic>
        <p:nvPicPr>
          <p:cNvPr id="8" name="Picture 7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00358FE8-0832-5C42-B894-EC76785D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18" y="2250194"/>
            <a:ext cx="6273082" cy="3393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03F146-41AD-D043-9929-17195671A79E}"/>
              </a:ext>
            </a:extLst>
          </p:cNvPr>
          <p:cNvSpPr txBox="1"/>
          <p:nvPr/>
        </p:nvSpPr>
        <p:spPr>
          <a:xfrm>
            <a:off x="1114089" y="5287403"/>
            <a:ext cx="4252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Stock to flow is a model derived from the idea that scarcity drives value.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Historically the value has been able to predict the price, but some academics have disproved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18680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5684-6A95-4E00-A11B-C27FC75B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Glassnode and On-chain Metrics: NUPL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E56BC-1C16-47FF-98FE-867AEF49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2BEAE-FBBC-9C43-A857-64F7F5D4F282}"/>
              </a:ext>
            </a:extLst>
          </p:cNvPr>
          <p:cNvSpPr txBox="1"/>
          <p:nvPr/>
        </p:nvSpPr>
        <p:spPr>
          <a:xfrm>
            <a:off x="9138695" y="2690336"/>
            <a:ext cx="2989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NUPL( Net realized profit and loss) shows the profit and loss for all wallets on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When the percentage reaches .75 or “Euphoria” we tend to see drop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03F146-41AD-D043-9929-17195671A79E}"/>
              </a:ext>
            </a:extLst>
          </p:cNvPr>
          <p:cNvSpPr txBox="1"/>
          <p:nvPr/>
        </p:nvSpPr>
        <p:spPr>
          <a:xfrm>
            <a:off x="1114089" y="5287403"/>
            <a:ext cx="425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Stock to flow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520C91-7BD1-A740-B168-3468D9C0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341"/>
            <a:ext cx="8990877" cy="459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663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98C7-5D89-4AD3-8D14-08A46EB9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PYTHON API’S USED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E99901-E024-4774-8633-7BD6EE0F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17D05-2EFF-4145-BB8E-87DBDA3C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7" y="1513357"/>
            <a:ext cx="3605331" cy="1707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118BD-DA73-4415-A53F-D680C06F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22" y="1687555"/>
            <a:ext cx="3530111" cy="125141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7654F77-BE00-435B-97CE-57C348B97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9" y="4246958"/>
            <a:ext cx="3909554" cy="2179009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F835F6-8066-4824-92CC-C3287FF52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060" y="4149603"/>
            <a:ext cx="2167070" cy="21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027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2B95-CB16-47B4-8C44-D3D3372B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Thank you for listening!!!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61178-ED43-49C8-8340-B25EF578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1C76D-9511-44E5-9416-C9182B59BCCC}"/>
              </a:ext>
            </a:extLst>
          </p:cNvPr>
          <p:cNvSpPr txBox="1"/>
          <p:nvPr/>
        </p:nvSpPr>
        <p:spPr>
          <a:xfrm>
            <a:off x="4180115" y="1141186"/>
            <a:ext cx="3695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Questions?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D4D723F0-58CE-4552-B7DB-219293FC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46" y="2149816"/>
            <a:ext cx="6269891" cy="366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209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2256594"/>
            <a:ext cx="5630165" cy="518457"/>
          </a:xfrm>
        </p:spPr>
        <p:txBody>
          <a:bodyPr/>
          <a:lstStyle/>
          <a:p>
            <a:r>
              <a:rPr lang="en-US" dirty="0"/>
              <a:t>Expanded on in-class assignment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2869471"/>
            <a:ext cx="5630165" cy="1953455"/>
          </a:xfrm>
        </p:spPr>
        <p:txBody>
          <a:bodyPr/>
          <a:lstStyle/>
          <a:p>
            <a:r>
              <a:rPr lang="en-US" dirty="0"/>
              <a:t>Consolidated API tools into functions to be used easily</a:t>
            </a:r>
          </a:p>
          <a:p>
            <a:r>
              <a:rPr lang="en-US" dirty="0"/>
              <a:t>Consolidated search to specific sources</a:t>
            </a:r>
          </a:p>
          <a:p>
            <a:r>
              <a:rPr lang="en-US" dirty="0"/>
              <a:t>Expanded on stop word list and continuously adding words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D4960D-F570-4860-AF7D-A089320F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9"/>
          <a:stretch/>
        </p:blipFill>
        <p:spPr>
          <a:xfrm>
            <a:off x="1055047" y="260350"/>
            <a:ext cx="3365951" cy="42736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CB610F-7683-489C-AA19-C1DF11C16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47" y="4699963"/>
            <a:ext cx="10322173" cy="176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B9E7-DCEF-4C14-9693-EEDBA446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NLP Text and Title Sentiment Scoring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4D4E8-4216-4E75-8CE6-12F242ED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C19A2FC-3067-4D82-BD30-1B6B26F2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35" y="873327"/>
            <a:ext cx="3728839" cy="295353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711766B3-7C4F-4591-8CAD-3B7691AD5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2" y="3852654"/>
            <a:ext cx="3728839" cy="2943820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CB38BF11-DD26-46AB-B3EC-0ED5A2C2A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37" y="928198"/>
            <a:ext cx="3728839" cy="2962219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26C3205F-DB7C-4AE4-8C9C-EAEBD8908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930" y="3889824"/>
            <a:ext cx="3721088" cy="29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827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CCA1-31DA-40F4-81E0-1B5FB3D6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Wordclouds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230A1-D930-4760-9272-AEF5D13B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B107E58-33A3-4EE0-9BF8-632EA75E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8850" y="1065164"/>
            <a:ext cx="5338648" cy="2367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51792E-4B70-4FC8-963E-C9E543EA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8786" y="3643357"/>
            <a:ext cx="5348005" cy="236753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183903D-8851-4E1B-8E34-4B1943DEBB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52552" y="1065164"/>
            <a:ext cx="5358595" cy="23675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C5F861-26C0-4F9F-97BA-AEEC67F554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53976" y="3643357"/>
            <a:ext cx="5550013" cy="245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383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A83A0-BEC0-4C8D-88FD-06E2A111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31" y="2216765"/>
            <a:ext cx="8748076" cy="43652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1575211"/>
          </a:xfrm>
        </p:spPr>
        <p:txBody>
          <a:bodyPr>
            <a:normAutofit/>
          </a:bodyPr>
          <a:lstStyle/>
          <a:p>
            <a:r>
              <a:rPr lang="en-US" dirty="0"/>
              <a:t>NewsAPI: Named Entity Recognition, Bi-Grams and Key Word Data Frames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805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0"/>
            <a:ext cx="11520487" cy="1575211"/>
          </a:xfrm>
        </p:spPr>
        <p:txBody>
          <a:bodyPr>
            <a:normAutofit/>
          </a:bodyPr>
          <a:lstStyle/>
          <a:p>
            <a:r>
              <a:rPr lang="en-US" dirty="0"/>
              <a:t>Machine Learning: Price Predictor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22980-7F4D-4166-9FCA-D6E180D2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47" y="1320721"/>
            <a:ext cx="5858693" cy="1838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4E254-B09E-4953-A0F8-B2BCAC05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14" y="3398245"/>
            <a:ext cx="3284453" cy="32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83399C-1D45-45EB-8538-27A6C9366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971" y="3934398"/>
            <a:ext cx="4357049" cy="2887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6170C0-1D00-4B69-8B0F-58679742B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511" y="1170077"/>
            <a:ext cx="3717677" cy="28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84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02F9-5CB4-414F-99D8-C3B459CE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BTC &amp; ETH Price Predictor Models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5652B-B689-4E0B-BBFB-731AF309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006FFDF-BC94-4FE7-993E-A9CC779B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952" y="2883305"/>
            <a:ext cx="7074222" cy="363221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6BA9B25-C3A7-47A1-A8A8-999C91D1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8" y="1105246"/>
            <a:ext cx="6857154" cy="34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824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FD28-8E38-46EC-8547-31951148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LunarCrush</a:t>
            </a:r>
            <a:endParaRPr lang="en-US" b="0" dirty="0">
              <a:ea typeface="+mj-lt"/>
              <a:cs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7D570-EDF3-4974-BE22-D2226CEF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C972F3C4-E501-41CE-98FB-DAA165F6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01" y="1432127"/>
            <a:ext cx="2674706" cy="4991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46804-5AA5-44CA-BE2B-4D7DCE836F8A}"/>
              </a:ext>
            </a:extLst>
          </p:cNvPr>
          <p:cNvSpPr txBox="1"/>
          <p:nvPr/>
        </p:nvSpPr>
        <p:spPr>
          <a:xfrm>
            <a:off x="5244790" y="2837986"/>
            <a:ext cx="5159297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LunarCrush API: Understand Crypto Transaction by listening to Social Media​</a:t>
            </a:r>
            <a:endParaRPr lang="en-US" dirty="0"/>
          </a:p>
          <a:p>
            <a:pPr lvl="1">
              <a:lnSpc>
                <a:spcPct val="150000"/>
              </a:lnSpc>
              <a:buChar char="•"/>
            </a:pPr>
            <a:r>
              <a:rPr lang="en-US" dirty="0">
                <a:cs typeface="Arial"/>
              </a:rPr>
              <a:t>Twitter​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dirty="0">
                <a:cs typeface="Arial"/>
              </a:rPr>
              <a:t>Reddit​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dirty="0">
                <a:cs typeface="Arial"/>
              </a:rPr>
              <a:t>URL Shares​</a:t>
            </a: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CE6AAB2-D520-4536-91F8-577CF02E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377" y="3982335"/>
            <a:ext cx="2167070" cy="21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859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314</TotalTime>
  <Words>275</Words>
  <Application>Microsoft Office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Project 2: Sentiment Analysis Using Python API</vt:lpstr>
      <vt:lpstr>PYTHON API’S USED</vt:lpstr>
      <vt:lpstr>NewsAPI</vt:lpstr>
      <vt:lpstr>NLP Text and Title Sentiment Scoring</vt:lpstr>
      <vt:lpstr>Wordclouds</vt:lpstr>
      <vt:lpstr>NewsAPI: Named Entity Recognition, Bi-Grams and Key Word Data Frames</vt:lpstr>
      <vt:lpstr>Machine Learning: Price Predictor</vt:lpstr>
      <vt:lpstr>BTC &amp; ETH Price Predictor Models</vt:lpstr>
      <vt:lpstr>LunarCrush</vt:lpstr>
      <vt:lpstr>LunarCrush</vt:lpstr>
      <vt:lpstr>Social Media Sentiment </vt:lpstr>
      <vt:lpstr>Social Media Sentiment </vt:lpstr>
      <vt:lpstr>Tweepy </vt:lpstr>
      <vt:lpstr>Tweepy </vt:lpstr>
      <vt:lpstr>Emoji 1.4.2</vt:lpstr>
      <vt:lpstr>Subjectivity and Polarity Scores</vt:lpstr>
      <vt:lpstr>Subjectivity and Polarity Scores</vt:lpstr>
      <vt:lpstr>Glassnode and On-chain Metrics</vt:lpstr>
      <vt:lpstr>Glassnode and On-chain Metrics: NUPL</vt:lpstr>
      <vt:lpstr>Thank you for listening!!!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Sentiment Analysis Using Python API</dc:title>
  <dc:creator>jσrdαn cαndídσ</dc:creator>
  <cp:lastModifiedBy>jσrdαn cαndídσ</cp:lastModifiedBy>
  <cp:revision>236</cp:revision>
  <dcterms:created xsi:type="dcterms:W3CDTF">2021-09-06T15:49:22Z</dcterms:created>
  <dcterms:modified xsi:type="dcterms:W3CDTF">2021-09-07T22:23:21Z</dcterms:modified>
</cp:coreProperties>
</file>